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2"/>
    <p:sldId id="278" r:id="rId3"/>
    <p:sldId id="277" r:id="rId4"/>
    <p:sldId id="280" r:id="rId5"/>
    <p:sldId id="281" r:id="rId6"/>
    <p:sldId id="283" r:id="rId7"/>
    <p:sldId id="405" r:id="rId8"/>
    <p:sldId id="332" r:id="rId9"/>
    <p:sldId id="286" r:id="rId10"/>
    <p:sldId id="289" r:id="rId11"/>
    <p:sldId id="293" r:id="rId12"/>
    <p:sldId id="291" r:id="rId13"/>
    <p:sldId id="287" r:id="rId14"/>
    <p:sldId id="341" r:id="rId15"/>
    <p:sldId id="294" r:id="rId16"/>
    <p:sldId id="342" r:id="rId17"/>
    <p:sldId id="334" r:id="rId18"/>
    <p:sldId id="343" r:id="rId19"/>
    <p:sldId id="297" r:id="rId20"/>
    <p:sldId id="399" r:id="rId21"/>
    <p:sldId id="400" r:id="rId22"/>
    <p:sldId id="401" r:id="rId23"/>
    <p:sldId id="350" r:id="rId24"/>
    <p:sldId id="351" r:id="rId25"/>
    <p:sldId id="417" r:id="rId26"/>
    <p:sldId id="407" r:id="rId27"/>
    <p:sldId id="408" r:id="rId28"/>
    <p:sldId id="409" r:id="rId29"/>
    <p:sldId id="410" r:id="rId30"/>
    <p:sldId id="411" r:id="rId31"/>
    <p:sldId id="412" r:id="rId32"/>
    <p:sldId id="414" r:id="rId33"/>
    <p:sldId id="415" r:id="rId34"/>
    <p:sldId id="416" r:id="rId35"/>
    <p:sldId id="338" r:id="rId36"/>
  </p:sldIdLst>
  <p:sldSz cx="12192000" cy="6858000"/>
  <p:notesSz cx="6934200" cy="9220200"/>
  <p:embeddedFontLst>
    <p:embeddedFont>
      <p:font typeface="ＭＳ Ｐゴシック" panose="020B0600070205080204" pitchFamily="34" charset="-128"/>
      <p:regular r:id="rId39"/>
    </p:embeddedFont>
    <p:embeddedFont>
      <p:font typeface="Century Gothic" panose="020B0502020202020204" pitchFamily="34" charset="0"/>
      <p:regular r:id="rId40"/>
      <p:bold r:id="rId41"/>
      <p:italic r:id="rId42"/>
      <p:boldItalic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71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968"/>
    </p:cViewPr>
  </p:sorterViewPr>
  <p:notesViewPr>
    <p:cSldViewPr snapToGrid="0">
      <p:cViewPr varScale="1">
        <p:scale>
          <a:sx n="53" d="100"/>
          <a:sy n="53" d="100"/>
        </p:scale>
        <p:origin x="2778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775" y="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54947B05-82B8-4E54-98F1-52BBD82C2500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759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775" y="875759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90EB8330-20A1-47D6-85B5-00AEDABE7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908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2611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2611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0F702B63-2014-4255-B003-163A50049377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1675" y="1152525"/>
            <a:ext cx="5530850" cy="3111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9" tIns="46154" rIns="92309" bIns="461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437221"/>
            <a:ext cx="5547360" cy="3630454"/>
          </a:xfrm>
          <a:prstGeom prst="rect">
            <a:avLst/>
          </a:prstGeom>
        </p:spPr>
        <p:txBody>
          <a:bodyPr vert="horz" lIns="92309" tIns="46154" rIns="92309" bIns="4615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57590"/>
            <a:ext cx="3004820" cy="4626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57590"/>
            <a:ext cx="3004820" cy="4626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93C6482E-87BC-435B-9E6A-5825287A2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658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3087"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dirty="0" smtClean="0"/>
              <a:t>The location for these processes was originally considered the frontal lobes.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149737-80DB-4A71-9BC5-135D2837BB30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190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The prefrontal cortex forms a thin outer layer over the frontal lobe of the brain</a:t>
            </a: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60453A-CE38-4784-A300-5C438CFAFF99}" type="slidenum">
              <a:rPr lang="en-US" smtClean="0"/>
              <a:pPr/>
              <a:t>4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24128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Coordinated</a:t>
            </a:r>
            <a:r>
              <a:rPr lang="en-US" baseline="0" dirty="0" smtClean="0"/>
              <a:t> components of 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149737-80DB-4A71-9BC5-135D2837BB30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105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Path Curriculum – turtle technique</a:t>
            </a:r>
          </a:p>
          <a:p>
            <a:endParaRPr lang="en-US" dirty="0"/>
          </a:p>
          <a:p>
            <a:r>
              <a:rPr lang="en-US" dirty="0" smtClean="0"/>
              <a:t>CSEFEL – Tucker the turtle –takes time to tuck and think </a:t>
            </a:r>
          </a:p>
          <a:p>
            <a:endParaRPr lang="en-US" dirty="0"/>
          </a:p>
          <a:p>
            <a:r>
              <a:rPr lang="en-US" dirty="0" smtClean="0"/>
              <a:t>Scripted story that parents and teachers can download for free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6482E-87BC-435B-9E6A-5825287A24B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142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149737-80DB-4A71-9BC5-135D2837BB30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81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7FB0538-1780-4978-9301-3DF5D2BE58FE}" type="slidenum">
              <a:rPr lang="en-US"/>
              <a:pPr/>
              <a:t>17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72354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8706C7-F2C3-48B6-8A22-C484D800B5D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5698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8706C7-F2C3-48B6-8A22-C484D800B5D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325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8706C7-F2C3-48B6-8A22-C484D800B5D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485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9837963" y="5220835"/>
            <a:ext cx="2354035" cy="1637165"/>
          </a:xfrm>
          <a:prstGeom prst="rect">
            <a:avLst/>
          </a:prstGeom>
          <a:solidFill>
            <a:schemeClr val="accent3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1524000" y="371249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524000" y="2850924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1" y="5220835"/>
            <a:ext cx="9688286" cy="16371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559" y="5384129"/>
            <a:ext cx="1834794" cy="135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74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7540" y="365125"/>
            <a:ext cx="9786259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7540" y="2307319"/>
            <a:ext cx="9786259" cy="4351338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1787978"/>
            <a:ext cx="12191998" cy="405039"/>
            <a:chOff x="1" y="1420586"/>
            <a:chExt cx="12191998" cy="405039"/>
          </a:xfrm>
        </p:grpSpPr>
        <p:sp>
          <p:nvSpPr>
            <p:cNvPr id="8" name="Rectangle 7"/>
            <p:cNvSpPr/>
            <p:nvPr userDrawn="1"/>
          </p:nvSpPr>
          <p:spPr>
            <a:xfrm>
              <a:off x="1" y="1420586"/>
              <a:ext cx="1428750" cy="40503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1567542" y="1420586"/>
              <a:ext cx="10624457" cy="4050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5536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536" y="365125"/>
            <a:ext cx="7734300" cy="5811838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7" name="Group 6"/>
          <p:cNvGrpSpPr/>
          <p:nvPr userDrawn="1"/>
        </p:nvGrpSpPr>
        <p:grpSpPr>
          <a:xfrm rot="5400000">
            <a:off x="4929867" y="3226481"/>
            <a:ext cx="6858001" cy="405039"/>
            <a:chOff x="1" y="1420586"/>
            <a:chExt cx="12191998" cy="405039"/>
          </a:xfrm>
        </p:grpSpPr>
        <p:sp>
          <p:nvSpPr>
            <p:cNvPr id="8" name="Rectangle 7"/>
            <p:cNvSpPr/>
            <p:nvPr userDrawn="1"/>
          </p:nvSpPr>
          <p:spPr>
            <a:xfrm>
              <a:off x="1" y="1420586"/>
              <a:ext cx="1428750" cy="40503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1567542" y="1420586"/>
              <a:ext cx="10624457" cy="4050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078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6149975"/>
          </a:xfrm>
        </p:spPr>
        <p:txBody>
          <a:bodyPr>
            <a:normAutofit/>
          </a:bodyPr>
          <a:lstStyle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986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781" y="5225143"/>
            <a:ext cx="1886299" cy="138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993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48255-706C-466E-9E9B-68E8A645C5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771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7542" y="46717"/>
            <a:ext cx="9786258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7542" y="1907267"/>
            <a:ext cx="9786258" cy="473846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1" y="1420586"/>
            <a:ext cx="12191998" cy="405039"/>
            <a:chOff x="1" y="1420586"/>
            <a:chExt cx="12191998" cy="405039"/>
          </a:xfrm>
        </p:grpSpPr>
        <p:sp>
          <p:nvSpPr>
            <p:cNvPr id="7" name="Rectangle 6"/>
            <p:cNvSpPr/>
            <p:nvPr userDrawn="1"/>
          </p:nvSpPr>
          <p:spPr>
            <a:xfrm>
              <a:off x="1" y="1420586"/>
              <a:ext cx="1428750" cy="40503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1567542" y="1420586"/>
              <a:ext cx="10624457" cy="4050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3535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1192" y="623890"/>
            <a:ext cx="9786258" cy="2852737"/>
          </a:xfrm>
        </p:spPr>
        <p:txBody>
          <a:bodyPr anchor="b"/>
          <a:lstStyle>
            <a:lvl1pPr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1192" y="4042458"/>
            <a:ext cx="978625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6349" y="3557023"/>
            <a:ext cx="12191998" cy="405039"/>
            <a:chOff x="1" y="1420586"/>
            <a:chExt cx="12191998" cy="405039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" y="1420586"/>
              <a:ext cx="1428750" cy="40503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67542" y="1420586"/>
              <a:ext cx="10624457" cy="4050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8723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7542" y="365125"/>
            <a:ext cx="9786257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67542" y="2372633"/>
            <a:ext cx="4452257" cy="368526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01542" y="2372633"/>
            <a:ext cx="4452257" cy="368526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2" y="1829141"/>
            <a:ext cx="12191998" cy="405039"/>
            <a:chOff x="1" y="1420586"/>
            <a:chExt cx="12191998" cy="405039"/>
          </a:xfrm>
        </p:grpSpPr>
        <p:sp>
          <p:nvSpPr>
            <p:cNvPr id="9" name="Rectangle 8"/>
            <p:cNvSpPr/>
            <p:nvPr userDrawn="1"/>
          </p:nvSpPr>
          <p:spPr>
            <a:xfrm>
              <a:off x="1" y="1420586"/>
              <a:ext cx="1428750" cy="40503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1567542" y="1420586"/>
              <a:ext cx="10624457" cy="4050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6301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7540" y="365125"/>
            <a:ext cx="9787847" cy="1325563"/>
          </a:xfrm>
        </p:spPr>
        <p:txBody>
          <a:bodyPr/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7541" y="2277156"/>
            <a:ext cx="4800602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67541" y="3101068"/>
            <a:ext cx="4800602" cy="368458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66114" y="2277156"/>
            <a:ext cx="4889274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66114" y="3101068"/>
            <a:ext cx="4889274" cy="368458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0" y="1781402"/>
            <a:ext cx="12191998" cy="405039"/>
            <a:chOff x="1" y="1420586"/>
            <a:chExt cx="12191998" cy="405039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" y="1420586"/>
              <a:ext cx="1428750" cy="40503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67542" y="1420586"/>
              <a:ext cx="10624457" cy="4050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0135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7540" y="365125"/>
            <a:ext cx="9786259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1755322"/>
            <a:ext cx="12191998" cy="405039"/>
            <a:chOff x="1" y="1420586"/>
            <a:chExt cx="12191998" cy="405039"/>
          </a:xfrm>
        </p:grpSpPr>
        <p:sp>
          <p:nvSpPr>
            <p:cNvPr id="7" name="Rectangle 6"/>
            <p:cNvSpPr/>
            <p:nvPr userDrawn="1"/>
          </p:nvSpPr>
          <p:spPr>
            <a:xfrm>
              <a:off x="1" y="1420586"/>
              <a:ext cx="1428750" cy="40503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567542" y="1420586"/>
              <a:ext cx="10624457" cy="4050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80610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9587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9714" y="244928"/>
            <a:ext cx="3792311" cy="1600200"/>
          </a:xfrm>
        </p:spPr>
        <p:txBody>
          <a:bodyPr anchor="b"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8379" y="244928"/>
            <a:ext cx="6367009" cy="6449787"/>
          </a:xfrm>
        </p:spPr>
        <p:txBody>
          <a:bodyPr/>
          <a:lstStyle>
            <a:lvl1pPr>
              <a:defRPr sz="3200">
                <a:solidFill>
                  <a:schemeClr val="tx2"/>
                </a:solidFill>
              </a:defRPr>
            </a:lvl1pPr>
            <a:lvl2pPr>
              <a:defRPr sz="2800">
                <a:solidFill>
                  <a:schemeClr val="tx2"/>
                </a:solidFill>
              </a:defRPr>
            </a:lvl2pPr>
            <a:lvl3pPr>
              <a:defRPr sz="2400">
                <a:solidFill>
                  <a:schemeClr val="tx2"/>
                </a:solidFill>
              </a:defRPr>
            </a:lvl3pPr>
            <a:lvl4pPr>
              <a:defRPr sz="2000">
                <a:solidFill>
                  <a:schemeClr val="tx2"/>
                </a:solidFill>
              </a:defRPr>
            </a:lvl4pPr>
            <a:lvl5pPr>
              <a:defRPr sz="20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9714" y="2367642"/>
            <a:ext cx="3792311" cy="432707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0" y="1903865"/>
            <a:ext cx="4772026" cy="405039"/>
            <a:chOff x="0" y="1903865"/>
            <a:chExt cx="4772026" cy="405039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1903865"/>
              <a:ext cx="839788" cy="40503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979714" y="1903865"/>
              <a:ext cx="3792312" cy="4050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5166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9714" y="106136"/>
            <a:ext cx="3792311" cy="1600200"/>
          </a:xfrm>
        </p:spPr>
        <p:txBody>
          <a:bodyPr anchor="b"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75023" y="106136"/>
            <a:ext cx="6172200" cy="647666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9714" y="2237014"/>
            <a:ext cx="3792311" cy="4345786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1782991"/>
            <a:ext cx="4772026" cy="405039"/>
            <a:chOff x="0" y="1903865"/>
            <a:chExt cx="4772026" cy="405039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1903865"/>
              <a:ext cx="839788" cy="40503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979714" y="1903865"/>
              <a:ext cx="3792312" cy="4050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6544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DDC40-099C-4998-BF8C-0DBCE25024CB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622E5-7872-470A-A60D-0E9D4ED01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396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0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lhHkJ3InQOE" TargetMode="Externa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XZau5VIIvU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efCq_vHUMqs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39329"/>
            <a:ext cx="9144000" cy="1886465"/>
          </a:xfrm>
        </p:spPr>
        <p:txBody>
          <a:bodyPr>
            <a:normAutofit/>
          </a:bodyPr>
          <a:lstStyle/>
          <a:p>
            <a:r>
              <a:rPr lang="en-US" sz="4000" b="1" i="1" dirty="0"/>
              <a:t>Executive Function in Children born Low Birth Weight and Preterm</a:t>
            </a:r>
            <a:r>
              <a:rPr lang="en-US" sz="4000" dirty="0"/>
              <a:t>,</a:t>
            </a:r>
            <a:endParaRPr lang="en-US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39977"/>
            <a:ext cx="9144000" cy="1123082"/>
          </a:xfrm>
        </p:spPr>
        <p:txBody>
          <a:bodyPr>
            <a:noAutofit/>
          </a:bodyPr>
          <a:lstStyle/>
          <a:p>
            <a:pPr algn="l"/>
            <a:r>
              <a:rPr lang="en-US" b="1" dirty="0" smtClean="0"/>
              <a:t>Dr. Patricia M </a:t>
            </a:r>
            <a:r>
              <a:rPr lang="en-US" b="1" dirty="0" err="1" smtClean="0"/>
              <a:t>Blasco</a:t>
            </a:r>
            <a:r>
              <a:rPr lang="en-US" b="1" dirty="0" smtClean="0"/>
              <a:t>, The Research Institute and OHSU</a:t>
            </a:r>
          </a:p>
          <a:p>
            <a:pPr algn="l"/>
            <a:r>
              <a:rPr lang="en-US" b="1" dirty="0" smtClean="0"/>
              <a:t>Dr. Sybille Guy, The Research Institute</a:t>
            </a:r>
          </a:p>
          <a:p>
            <a:pPr algn="l"/>
            <a:r>
              <a:rPr lang="en-US" b="1" dirty="0" smtClean="0"/>
              <a:t>Dr. Serra </a:t>
            </a:r>
            <a:r>
              <a:rPr lang="en-US" b="1" dirty="0" err="1" smtClean="0"/>
              <a:t>Acar</a:t>
            </a:r>
            <a:r>
              <a:rPr lang="en-US" b="1" dirty="0" smtClean="0"/>
              <a:t>, The Research Institute</a:t>
            </a:r>
          </a:p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Community Lecture Series</a:t>
            </a:r>
          </a:p>
          <a:p>
            <a:r>
              <a:rPr lang="en-US" b="1" dirty="0" smtClean="0"/>
              <a:t>January 12, 2016</a:t>
            </a:r>
          </a:p>
          <a:p>
            <a:r>
              <a:rPr lang="en-US" b="1" dirty="0" smtClean="0"/>
              <a:t>Western Oregon University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65" y="188369"/>
            <a:ext cx="5974302" cy="1031574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1560032" y="5760686"/>
            <a:ext cx="7482368" cy="70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59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Working Memory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0125" y="2159816"/>
            <a:ext cx="10197738" cy="3126287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Ability to hold and process “stored” information !</a:t>
            </a:r>
          </a:p>
          <a:p>
            <a:endParaRPr lang="en-US" sz="3200" b="1" dirty="0"/>
          </a:p>
          <a:p>
            <a:r>
              <a:rPr lang="en-US" sz="3200" dirty="0" smtClean="0"/>
              <a:t>A not B tasks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5620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 not B Task</a:t>
            </a:r>
            <a:endParaRPr lang="en-US" b="1" dirty="0"/>
          </a:p>
        </p:txBody>
      </p:sp>
      <p:pic>
        <p:nvPicPr>
          <p:cNvPr id="5" name="lhHkJ3InQO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642315" y="2716308"/>
            <a:ext cx="4536405" cy="255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38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First Year of Life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800" dirty="0" smtClean="0"/>
              <a:t>By 12 months, infants should be able to:</a:t>
            </a:r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z="2800" dirty="0" smtClean="0"/>
              <a:t>Engage in a simple problem-solving task requiring working memory of an item (find a hidden toy under a cloth when it is changed)</a:t>
            </a:r>
          </a:p>
          <a:p>
            <a:pPr lvl="1" eaLnBrk="1" hangingPunct="1">
              <a:lnSpc>
                <a:spcPct val="100000"/>
              </a:lnSpc>
              <a:defRPr/>
            </a:pPr>
            <a:endParaRPr lang="en-US" sz="2800" dirty="0" smtClean="0"/>
          </a:p>
          <a:p>
            <a:pPr lvl="1" eaLnBrk="1" hangingPunct="1">
              <a:lnSpc>
                <a:spcPct val="100000"/>
              </a:lnSpc>
              <a:defRPr/>
            </a:pPr>
            <a:r>
              <a:rPr lang="en-US" sz="2800" dirty="0" smtClean="0"/>
              <a:t>Regulate behaviors (inhibit actions, waking, sleeping, eating, etc.)</a:t>
            </a:r>
          </a:p>
        </p:txBody>
      </p:sp>
    </p:spTree>
    <p:extLst>
      <p:ext uri="{BB962C8B-B14F-4D97-AF65-F5344CB8AC3E}">
        <p14:creationId xmlns:p14="http://schemas.microsoft.com/office/powerpoint/2010/main" val="381310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7542" y="46717"/>
            <a:ext cx="6914607" cy="1325563"/>
          </a:xfrm>
        </p:spPr>
        <p:txBody>
          <a:bodyPr/>
          <a:lstStyle/>
          <a:p>
            <a:r>
              <a:rPr lang="en-US" b="1" dirty="0" smtClean="0"/>
              <a:t>Self-Regulation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9298" y="2211976"/>
            <a:ext cx="8985502" cy="411262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endParaRPr lang="en-US" dirty="0" smtClean="0"/>
          </a:p>
          <a:p>
            <a:pPr marL="10972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3200" dirty="0" smtClean="0"/>
              <a:t>Self-regulation functions are developing from the first years of life on throughout a person’s entire lifetime. </a:t>
            </a:r>
          </a:p>
          <a:p>
            <a:pPr>
              <a:lnSpc>
                <a:spcPct val="90000"/>
              </a:lnSpc>
            </a:pPr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520" y="0"/>
            <a:ext cx="40005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64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/>
              <a:t>Toddler (24 months)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3200" dirty="0" smtClean="0"/>
              <a:t>Spatial Reversal</a:t>
            </a:r>
          </a:p>
          <a:p>
            <a:pPr marL="685800" lvl="2" indent="0">
              <a:lnSpc>
                <a:spcPct val="100000"/>
              </a:lnSpc>
              <a:buNone/>
              <a:defRPr/>
            </a:pPr>
            <a:r>
              <a:rPr lang="en-US" sz="2800" dirty="0" smtClean="0"/>
              <a:t>Concealed behind screen, reward under one of two cups, side of hiding reversed</a:t>
            </a:r>
          </a:p>
          <a:p>
            <a:pPr>
              <a:lnSpc>
                <a:spcPct val="150000"/>
              </a:lnSpc>
              <a:defRPr/>
            </a:pPr>
            <a:r>
              <a:rPr lang="en-US" sz="3200" dirty="0" err="1" smtClean="0"/>
              <a:t>Multilocation</a:t>
            </a:r>
            <a:r>
              <a:rPr lang="en-US" sz="3200" dirty="0" smtClean="0"/>
              <a:t> Search (A not B)</a:t>
            </a:r>
          </a:p>
          <a:p>
            <a:pPr marL="365760" lvl="1" indent="0">
              <a:lnSpc>
                <a:spcPct val="150000"/>
              </a:lnSpc>
              <a:buNone/>
              <a:defRPr/>
            </a:pPr>
            <a:r>
              <a:rPr lang="en-US" sz="2800" dirty="0" smtClean="0"/>
              <a:t>    Object hidden at one of three or more locations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1159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Toddlers and Three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7542" y="1907267"/>
            <a:ext cx="9786258" cy="4560101"/>
          </a:xfrm>
        </p:spPr>
        <p:txBody>
          <a:bodyPr>
            <a:noAutofit/>
          </a:bodyPr>
          <a:lstStyle/>
          <a:p>
            <a:r>
              <a:rPr lang="en-US" dirty="0" smtClean="0"/>
              <a:t>Cognitive Flexibility – shift between changing attributes/requests</a:t>
            </a:r>
          </a:p>
          <a:p>
            <a:pPr marL="0" indent="0">
              <a:buNone/>
            </a:pPr>
            <a:endParaRPr lang="en-US" sz="2400" dirty="0" smtClean="0"/>
          </a:p>
          <a:p>
            <a:pPr>
              <a:lnSpc>
                <a:spcPct val="150000"/>
              </a:lnSpc>
              <a:defRPr/>
            </a:pPr>
            <a:r>
              <a:rPr lang="en-US" dirty="0" smtClean="0"/>
              <a:t>Dimensional </a:t>
            </a:r>
            <a:r>
              <a:rPr lang="en-US" dirty="0"/>
              <a:t>Card Category Sort (DCCS)</a:t>
            </a:r>
          </a:p>
          <a:p>
            <a:pPr marL="365760" lvl="1" indent="0">
              <a:lnSpc>
                <a:spcPct val="150000"/>
              </a:lnSpc>
              <a:buNone/>
              <a:defRPr/>
            </a:pPr>
            <a:r>
              <a:rPr lang="en-US" dirty="0"/>
              <a:t>	Cards depicting colored shapes</a:t>
            </a:r>
          </a:p>
          <a:p>
            <a:pPr marL="685800" lvl="2" indent="0">
              <a:lnSpc>
                <a:spcPct val="150000"/>
              </a:lnSpc>
              <a:buNone/>
              <a:defRPr/>
            </a:pPr>
            <a:r>
              <a:rPr lang="en-US" sz="2400" dirty="0"/>
              <a:t>	Child sorts cards by 1 dimension then another</a:t>
            </a:r>
          </a:p>
          <a:p>
            <a:pPr>
              <a:lnSpc>
                <a:spcPct val="150000"/>
              </a:lnSpc>
              <a:defRPr/>
            </a:pPr>
            <a:r>
              <a:rPr lang="en-US" dirty="0"/>
              <a:t>Knock tap</a:t>
            </a:r>
          </a:p>
          <a:p>
            <a:pPr marL="685800" lvl="2" indent="0">
              <a:lnSpc>
                <a:spcPct val="150000"/>
              </a:lnSpc>
              <a:buNone/>
              <a:defRPr/>
            </a:pPr>
            <a:r>
              <a:rPr lang="en-US" sz="2400" dirty="0"/>
              <a:t>	Child knocks when </a:t>
            </a:r>
            <a:r>
              <a:rPr lang="en-US" sz="2400" dirty="0" smtClean="0"/>
              <a:t>examiner </a:t>
            </a:r>
            <a:r>
              <a:rPr lang="en-US" sz="2400" dirty="0"/>
              <a:t>taps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8718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/>
              <a:t>Three years and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962" y="1988674"/>
            <a:ext cx="9786258" cy="417241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dirty="0" smtClean="0"/>
              <a:t>Dimensional Card Category Sort (DCCS)</a:t>
            </a:r>
          </a:p>
          <a:p>
            <a:pPr marL="365760" lvl="1" indent="0">
              <a:lnSpc>
                <a:spcPct val="150000"/>
              </a:lnSpc>
              <a:buNone/>
              <a:defRPr/>
            </a:pPr>
            <a:r>
              <a:rPr lang="en-US" sz="2800" dirty="0" smtClean="0"/>
              <a:t>	Cards depicting colored shapes</a:t>
            </a:r>
          </a:p>
          <a:p>
            <a:pPr marL="685800" lvl="2" indent="0">
              <a:lnSpc>
                <a:spcPct val="150000"/>
              </a:lnSpc>
              <a:buNone/>
              <a:defRPr/>
            </a:pPr>
            <a:r>
              <a:rPr lang="en-US" sz="2800" dirty="0" smtClean="0"/>
              <a:t>	Child sorts cards by 1 dimension then another</a:t>
            </a:r>
          </a:p>
          <a:p>
            <a:pPr>
              <a:lnSpc>
                <a:spcPct val="150000"/>
              </a:lnSpc>
              <a:defRPr/>
            </a:pPr>
            <a:r>
              <a:rPr lang="en-US" dirty="0" smtClean="0"/>
              <a:t>Knock </a:t>
            </a:r>
            <a:r>
              <a:rPr lang="en-US" dirty="0"/>
              <a:t>tap</a:t>
            </a:r>
          </a:p>
          <a:p>
            <a:pPr marL="685800" lvl="2" indent="0">
              <a:lnSpc>
                <a:spcPct val="150000"/>
              </a:lnSpc>
              <a:buNone/>
              <a:defRPr/>
            </a:pPr>
            <a:r>
              <a:rPr lang="en-US" sz="2800" dirty="0" smtClean="0"/>
              <a:t>	Child </a:t>
            </a:r>
            <a:r>
              <a:rPr lang="en-US" sz="2800" dirty="0"/>
              <a:t>knocks when Examiner taps </a:t>
            </a:r>
            <a:endParaRPr lang="en-US" sz="2800" dirty="0" smtClean="0"/>
          </a:p>
          <a:p>
            <a:pPr marL="685800" lvl="2" indent="0">
              <a:lnSpc>
                <a:spcPct val="150000"/>
              </a:lnSpc>
              <a:buNone/>
              <a:defRPr/>
            </a:pPr>
            <a:endParaRPr lang="en-US" sz="2800" dirty="0"/>
          </a:p>
          <a:p>
            <a:pPr lvl="1">
              <a:lnSpc>
                <a:spcPct val="150000"/>
              </a:lnSpc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95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817033" y="228600"/>
            <a:ext cx="10871200" cy="9906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2800" dirty="0">
                <a:latin typeface="Arial" charset="0"/>
              </a:rPr>
              <a:t>Dimensional Change Card Sort- Separated Task</a:t>
            </a:r>
          </a:p>
        </p:txBody>
      </p:sp>
      <p:sp>
        <p:nvSpPr>
          <p:cNvPr id="153615" name="Text Box 15"/>
          <p:cNvSpPr>
            <a:spLocks noGrp="1" noChangeArrowheads="1"/>
          </p:cNvSpPr>
          <p:nvPr>
            <p:ph idx="1"/>
          </p:nvPr>
        </p:nvSpPr>
        <p:spPr>
          <a:xfrm>
            <a:off x="7620000" y="1981200"/>
            <a:ext cx="2844800" cy="914400"/>
          </a:xfrm>
          <a:solidFill>
            <a:srgbClr val="FFFF99"/>
          </a:solidFill>
        </p:spPr>
        <p:txBody>
          <a:bodyPr/>
          <a:lstStyle/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sz="2400" smtClean="0">
                <a:latin typeface="Arial" charset="0"/>
                <a:cs typeface="Arial" charset="0"/>
              </a:rPr>
              <a:t>Rule: Sort by Shape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6807200" y="3733800"/>
            <a:ext cx="1930400" cy="1752600"/>
            <a:chOff x="3216" y="2352"/>
            <a:chExt cx="912" cy="1104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0494" name="Rectangle 6"/>
            <p:cNvSpPr>
              <a:spLocks noChangeArrowheads="1"/>
            </p:cNvSpPr>
            <p:nvPr/>
          </p:nvSpPr>
          <p:spPr bwMode="auto">
            <a:xfrm>
              <a:off x="3216" y="2352"/>
              <a:ext cx="912" cy="110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ea typeface="+mn-ea"/>
              </a:endParaRPr>
            </a:p>
          </p:txBody>
        </p:sp>
        <p:sp>
          <p:nvSpPr>
            <p:cNvPr id="153607" name="AutoShape 7"/>
            <p:cNvSpPr>
              <a:spLocks noChangeArrowheads="1"/>
            </p:cNvSpPr>
            <p:nvPr/>
          </p:nvSpPr>
          <p:spPr bwMode="auto">
            <a:xfrm>
              <a:off x="3456" y="2592"/>
              <a:ext cx="480" cy="528"/>
            </a:xfrm>
            <a:prstGeom prst="star5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ea typeface="ＭＳ Ｐゴシック" pitchFamily="34" charset="-128"/>
              </a:endParaRP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4470400" y="1828800"/>
            <a:ext cx="1930400" cy="1752600"/>
            <a:chOff x="2112" y="1248"/>
            <a:chExt cx="912" cy="1104"/>
          </a:xfrm>
        </p:grpSpPr>
        <p:sp>
          <p:nvSpPr>
            <p:cNvPr id="24586" name="Rectangle 5"/>
            <p:cNvSpPr>
              <a:spLocks noChangeArrowheads="1"/>
            </p:cNvSpPr>
            <p:nvPr/>
          </p:nvSpPr>
          <p:spPr bwMode="auto">
            <a:xfrm>
              <a:off x="2112" y="1248"/>
              <a:ext cx="912" cy="110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08" name="AutoShape 8"/>
            <p:cNvSpPr>
              <a:spLocks noChangeArrowheads="1"/>
            </p:cNvSpPr>
            <p:nvPr/>
          </p:nvSpPr>
          <p:spPr bwMode="auto">
            <a:xfrm>
              <a:off x="2352" y="1536"/>
              <a:ext cx="480" cy="528"/>
            </a:xfrm>
            <a:prstGeom prst="star5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ea typeface="ＭＳ Ｐゴシック" pitchFamily="34" charset="-128"/>
              </a:endParaRP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235200" y="3733800"/>
            <a:ext cx="1930400" cy="1752600"/>
            <a:chOff x="1152" y="2352"/>
            <a:chExt cx="912" cy="1104"/>
          </a:xfrm>
          <a:solidFill>
            <a:srgbClr val="FFFF00"/>
          </a:solidFill>
        </p:grpSpPr>
        <p:sp>
          <p:nvSpPr>
            <p:cNvPr id="20490" name="Rectangle 4"/>
            <p:cNvSpPr>
              <a:spLocks noChangeArrowheads="1"/>
            </p:cNvSpPr>
            <p:nvPr/>
          </p:nvSpPr>
          <p:spPr bwMode="auto">
            <a:xfrm>
              <a:off x="1152" y="2352"/>
              <a:ext cx="912" cy="1104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ea typeface="+mn-ea"/>
              </a:endParaRPr>
            </a:p>
          </p:txBody>
        </p:sp>
        <p:sp>
          <p:nvSpPr>
            <p:cNvPr id="20491" name="Oval 9"/>
            <p:cNvSpPr>
              <a:spLocks noChangeArrowheads="1"/>
            </p:cNvSpPr>
            <p:nvPr/>
          </p:nvSpPr>
          <p:spPr bwMode="auto">
            <a:xfrm>
              <a:off x="1344" y="2640"/>
              <a:ext cx="528" cy="48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ea typeface="+mn-ea"/>
              </a:endParaRPr>
            </a:p>
          </p:txBody>
        </p:sp>
      </p:grpSp>
      <p:sp>
        <p:nvSpPr>
          <p:cNvPr id="153613" name="Text Box 13"/>
          <p:cNvSpPr txBox="1">
            <a:spLocks noChangeArrowheads="1"/>
          </p:cNvSpPr>
          <p:nvPr/>
        </p:nvSpPr>
        <p:spPr bwMode="auto">
          <a:xfrm>
            <a:off x="1016000" y="2057401"/>
            <a:ext cx="2743200" cy="83099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/>
              <a:t>Rule: Sort by Color</a:t>
            </a:r>
          </a:p>
        </p:txBody>
      </p:sp>
    </p:spTree>
    <p:extLst>
      <p:ext uri="{BB962C8B-B14F-4D97-AF65-F5344CB8AC3E}">
        <p14:creationId xmlns:p14="http://schemas.microsoft.com/office/powerpoint/2010/main" val="374291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3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3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536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53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5" grpId="0" build="p" animBg="1"/>
      <p:bldP spid="153613" grpId="0" animBg="1"/>
      <p:bldP spid="15361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Card Sort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45720" indent="0">
              <a:buNone/>
            </a:pPr>
            <a:endParaRPr lang="en-US" dirty="0" smtClean="0"/>
          </a:p>
        </p:txBody>
      </p:sp>
      <p:pic>
        <p:nvPicPr>
          <p:cNvPr id="5" name="tXZau5VIIvU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10000" y="214312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0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06582" y="98968"/>
            <a:ext cx="9786258" cy="1325563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What about children born LBW</a:t>
            </a:r>
            <a:endParaRPr lang="en-US" sz="40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200" dirty="0" smtClean="0">
              <a:cs typeface="Times New Roman" pitchFamily="18" charset="0"/>
            </a:endParaRPr>
          </a:p>
          <a:p>
            <a:endParaRPr lang="en-US" sz="3200" dirty="0"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200" dirty="0" smtClean="0">
                <a:cs typeface="Times New Roman" pitchFamily="18" charset="0"/>
              </a:rPr>
              <a:t>Major medical conditions, such as cerebral palsy and other severe disabilities, are well known outcomes of low birth weight (LBW)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>
                <a:cs typeface="Times New Roman" pitchFamily="18" charset="0"/>
              </a:rPr>
              <a:t> (≤ 2500 grams) and preterm birth (≤ 37 weeks).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0841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Executive Function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endParaRPr lang="en-US" dirty="0" smtClean="0"/>
          </a:p>
          <a:p>
            <a:pPr indent="0" eaLnBrk="1" hangingPunct="1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3200" dirty="0" smtClean="0"/>
              <a:t>Refers to a group of neurocognitive processes in the brain that direct, connect, and organize information that is manifested in planned behavior.</a:t>
            </a:r>
          </a:p>
          <a:p>
            <a:pPr eaLnBrk="1" hangingPunct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2324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Research on LBW</a:t>
            </a:r>
            <a:endParaRPr lang="en-US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3200" dirty="0" smtClean="0"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3200" dirty="0" smtClean="0">
                <a:cs typeface="Times New Roman" pitchFamily="18" charset="0"/>
              </a:rPr>
              <a:t>Longitudinal research has shown that, although a large portion of this population did not have major disabilities, many had lasting cognitive impairments, particularly in executive functions (EF) </a:t>
            </a:r>
          </a:p>
          <a:p>
            <a:pPr marL="2286000" lvl="7" indent="0">
              <a:buNone/>
            </a:pPr>
            <a:r>
              <a:rPr lang="en-US" dirty="0" smtClean="0">
                <a:solidFill>
                  <a:schemeClr val="tx2"/>
                </a:solidFill>
                <a:cs typeface="Times New Roman" pitchFamily="18" charset="0"/>
              </a:rPr>
              <a:t>(Anderson &amp; Boyle, 2004; </a:t>
            </a:r>
            <a:r>
              <a:rPr lang="en-US" dirty="0" err="1" smtClean="0">
                <a:solidFill>
                  <a:schemeClr val="tx2"/>
                </a:solidFill>
                <a:cs typeface="Times New Roman" panose="02020603050405020304" pitchFamily="18" charset="0"/>
              </a:rPr>
              <a:t>Vohr</a:t>
            </a:r>
            <a:r>
              <a:rPr lang="en-US" dirty="0" smtClean="0">
                <a:solidFill>
                  <a:schemeClr val="tx2"/>
                </a:solidFill>
                <a:cs typeface="Times New Roman" panose="02020603050405020304" pitchFamily="18" charset="0"/>
              </a:rPr>
              <a:t>, Wright, Poole, &amp; McDonald, 2005)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18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/>
              <a:t>Research on LBW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/>
              <a:t>Very preterm infants ( ≤2500 g, ≤37 weeks gestation) scored lower on tasks of executive functioning than full-term infants.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 smtClean="0"/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 dirty="0" smtClean="0"/>
              <a:t>Outcomes include poor cognitive function, learning difficulties, and behavior problems.</a:t>
            </a: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dirty="0"/>
              <a:t>	</a:t>
            </a:r>
            <a:r>
              <a:rPr lang="en-US" sz="1800" dirty="0" smtClean="0"/>
              <a:t>(Aarnoudse- Moens et. al., 2009; Sun, Mohay, &amp; O’Hallahan, 2008).</a:t>
            </a:r>
          </a:p>
          <a:p>
            <a:pPr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7003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Research on LBW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“At school age among very preterm children, key processing skills and working memory seem to underpin problems both generally and in math” (Marlow, p.F442).</a:t>
            </a:r>
          </a:p>
          <a:p>
            <a:endParaRPr lang="en-US" dirty="0" smtClean="0"/>
          </a:p>
          <a:p>
            <a:r>
              <a:rPr lang="en-US" dirty="0" smtClean="0"/>
              <a:t>Recent research also demonstrated late preterm (34 to 36 weeks gestation) learning difficulties in the early school years (Chan &amp; Quigley, 2014).</a:t>
            </a:r>
          </a:p>
          <a:p>
            <a:pPr lvl="8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35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National Children’s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endParaRPr lang="en-US" dirty="0" smtClean="0"/>
          </a:p>
          <a:p>
            <a:pPr indent="0" eaLnBrk="1" hangingPunct="1">
              <a:lnSpc>
                <a:spcPct val="150000"/>
              </a:lnSpc>
              <a:buNone/>
              <a:defRPr/>
            </a:pPr>
            <a:r>
              <a:rPr lang="en-US" sz="3200" dirty="0" smtClean="0"/>
              <a:t>“There are no standardized tests that assess these specific abilities in infants, there are tests of attention, memory, and executive function that have been well-researched and replicated, yielding robust and consistent findings.”</a:t>
            </a:r>
          </a:p>
        </p:txBody>
      </p:sp>
    </p:spTree>
    <p:extLst>
      <p:ext uri="{BB962C8B-B14F-4D97-AF65-F5344CB8AC3E}">
        <p14:creationId xmlns:p14="http://schemas.microsoft.com/office/powerpoint/2010/main" val="252757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dirty="0" smtClean="0"/>
              <a:t>Need for Measurement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09728" indent="0" eaLnBrk="1" hangingPunct="1">
              <a:buNone/>
              <a:defRPr/>
            </a:pPr>
            <a:endParaRPr lang="en-US" sz="3200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en-US" sz="3500" dirty="0" smtClean="0"/>
              <a:t>Executive functioning is important to cognitive development during the birth to three years.</a:t>
            </a:r>
          </a:p>
          <a:p>
            <a:pPr>
              <a:lnSpc>
                <a:spcPct val="150000"/>
              </a:lnSpc>
              <a:defRPr/>
            </a:pPr>
            <a:r>
              <a:rPr lang="en-US" sz="3500" dirty="0" smtClean="0"/>
              <a:t>Comprehensive measures of executive functioning are needed for infants and toddlers. </a:t>
            </a:r>
          </a:p>
          <a:p>
            <a:pPr eaLnBrk="1" hangingPunct="1">
              <a:defRPr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9235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Measures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Bayley Scales of Infant &amp; Toddler Development III (Bayley, 2005</a:t>
            </a:r>
            <a:r>
              <a:rPr lang="en-US" dirty="0" smtClean="0"/>
              <a:t>)</a:t>
            </a:r>
          </a:p>
          <a:p>
            <a:r>
              <a:rPr lang="en-US" dirty="0" smtClean="0"/>
              <a:t>Dimensions of Mastery Questionnaire (DMQ 18) (Morgan, et. al. 2015)</a:t>
            </a:r>
          </a:p>
          <a:p>
            <a:r>
              <a:rPr lang="en-US" dirty="0" smtClean="0"/>
              <a:t>Child Behavior Checklist (Achenbach &amp; </a:t>
            </a:r>
            <a:r>
              <a:rPr lang="en-US" dirty="0" err="1" smtClean="0"/>
              <a:t>Rescorla</a:t>
            </a:r>
            <a:r>
              <a:rPr lang="en-US" dirty="0"/>
              <a:t> </a:t>
            </a:r>
            <a:r>
              <a:rPr lang="en-US" dirty="0" smtClean="0"/>
              <a:t>(2001)</a:t>
            </a:r>
          </a:p>
          <a:p>
            <a:pPr marL="228600" lvl="8">
              <a:spcBef>
                <a:spcPts val="1000"/>
              </a:spcBef>
            </a:pPr>
            <a:r>
              <a:rPr lang="en-US" sz="2800" dirty="0" smtClean="0"/>
              <a:t>The Behavior Rating Scale of Executive Functioning – Preschool version (BRIEF-P) (</a:t>
            </a:r>
            <a:r>
              <a:rPr lang="en-US" sz="2800" dirty="0" err="1"/>
              <a:t>Gioia</a:t>
            </a:r>
            <a:r>
              <a:rPr lang="en-US" sz="2800" dirty="0"/>
              <a:t>, Espy &amp; </a:t>
            </a:r>
            <a:r>
              <a:rPr lang="en-US" sz="2800" dirty="0" err="1"/>
              <a:t>Isquith</a:t>
            </a:r>
            <a:r>
              <a:rPr lang="en-US" sz="2800" dirty="0"/>
              <a:t>, </a:t>
            </a:r>
            <a:r>
              <a:rPr lang="en-US" sz="2800" dirty="0" smtClean="0"/>
              <a:t>2002)</a:t>
            </a:r>
            <a:endParaRPr lang="en-US" dirty="0" smtClean="0"/>
          </a:p>
          <a:p>
            <a:r>
              <a:rPr lang="en-US" dirty="0" smtClean="0"/>
              <a:t>EF Touch (Willoughby, Kuhn, &amp; Blair, 2015)</a:t>
            </a:r>
          </a:p>
          <a:p>
            <a:endParaRPr lang="en-US" b="1" dirty="0" smtClean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4261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Project EF Participants To Date</a:t>
            </a:r>
            <a:endParaRPr lang="en-US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2597855"/>
              </p:ext>
            </p:extLst>
          </p:nvPr>
        </p:nvGraphicFramePr>
        <p:xfrm>
          <a:off x="1567541" y="2647132"/>
          <a:ext cx="9644838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5456"/>
                <a:gridCol w="1433015"/>
                <a:gridCol w="1836367"/>
              </a:tblGrid>
              <a:tr h="370840">
                <a:tc>
                  <a:txBody>
                    <a:bodyPr/>
                    <a:lstStyle/>
                    <a:p>
                      <a:endParaRPr lang="en-US" sz="3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 smtClean="0"/>
                        <a:t>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 smtClean="0"/>
                        <a:t>%</a:t>
                      </a:r>
                      <a:endParaRPr lang="en-US" sz="3000" b="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3000" b="0" i="1" dirty="0" smtClean="0"/>
                        <a:t>Typical</a:t>
                      </a:r>
                      <a:endParaRPr lang="en-US" sz="30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 smtClean="0"/>
                        <a:t>13</a:t>
                      </a:r>
                      <a:endParaRPr lang="en-US" sz="3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 smtClean="0"/>
                        <a:t>46.4</a:t>
                      </a:r>
                      <a:endParaRPr lang="en-US" sz="3000" b="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marL="0" indent="0"/>
                      <a:endParaRPr lang="en-US" sz="30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000" b="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marL="0" indent="0"/>
                      <a:r>
                        <a:rPr lang="en-US" sz="3000" b="0" i="1" dirty="0" smtClean="0"/>
                        <a:t>LBW</a:t>
                      </a:r>
                      <a:endParaRPr lang="en-US" sz="30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 smtClean="0"/>
                        <a:t>15</a:t>
                      </a:r>
                      <a:endParaRPr lang="en-US" sz="3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 smtClean="0"/>
                        <a:t>53.6</a:t>
                      </a:r>
                      <a:endParaRPr lang="en-US" sz="3000" b="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3000" b="0" dirty="0" smtClean="0"/>
                        <a:t>Low Risk (</a:t>
                      </a:r>
                      <a:r>
                        <a:rPr lang="en-US" sz="3000" b="0" dirty="0" err="1" smtClean="0"/>
                        <a:t>bw</a:t>
                      </a:r>
                      <a:r>
                        <a:rPr lang="en-US" sz="3000" b="0" dirty="0" smtClean="0"/>
                        <a:t> =</a:t>
                      </a:r>
                      <a:r>
                        <a:rPr lang="en-US" sz="3000" b="0" baseline="0" dirty="0" smtClean="0"/>
                        <a:t>1500 g to 2500g)</a:t>
                      </a:r>
                      <a:endParaRPr lang="en-US" sz="3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 smtClean="0"/>
                        <a:t>9</a:t>
                      </a:r>
                      <a:endParaRPr lang="en-US" sz="3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 smtClean="0"/>
                        <a:t>32.1</a:t>
                      </a:r>
                      <a:endParaRPr lang="en-US" sz="3000" b="0" dirty="0"/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3000" b="0" dirty="0" smtClean="0"/>
                        <a:t>High Risk (</a:t>
                      </a:r>
                      <a:r>
                        <a:rPr lang="en-US" sz="3000" b="0" dirty="0" err="1" smtClean="0"/>
                        <a:t>bw</a:t>
                      </a:r>
                      <a:r>
                        <a:rPr lang="en-US" sz="3000" b="0" dirty="0" smtClean="0"/>
                        <a:t> &lt;1500g)</a:t>
                      </a:r>
                      <a:endParaRPr lang="en-US" sz="3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 smtClean="0"/>
                        <a:t>6</a:t>
                      </a:r>
                      <a:endParaRPr lang="en-US" sz="3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 smtClean="0"/>
                        <a:t>21.4</a:t>
                      </a:r>
                      <a:endParaRPr lang="en-US" sz="3000" b="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1631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Sample Demographics</a:t>
            </a:r>
            <a:endParaRPr lang="en-US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4448137"/>
              </p:ext>
            </p:extLst>
          </p:nvPr>
        </p:nvGraphicFramePr>
        <p:xfrm>
          <a:off x="1567542" y="2346325"/>
          <a:ext cx="9878776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23730"/>
                <a:gridCol w="2033142"/>
                <a:gridCol w="2021904"/>
              </a:tblGrid>
              <a:tr h="370840">
                <a:tc>
                  <a:txBody>
                    <a:bodyPr/>
                    <a:lstStyle/>
                    <a:p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Typical </a:t>
                      </a:r>
                    </a:p>
                    <a:p>
                      <a:pPr algn="ctr"/>
                      <a:r>
                        <a:rPr lang="en-US" sz="2200" b="0" dirty="0" smtClean="0"/>
                        <a:t>(N = 13)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LBW</a:t>
                      </a:r>
                    </a:p>
                    <a:p>
                      <a:pPr algn="ctr"/>
                      <a:r>
                        <a:rPr lang="en-US" sz="2200" b="0" dirty="0" smtClean="0"/>
                        <a:t>(N = 15)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0" i="1" dirty="0" smtClean="0"/>
                        <a:t>Gender</a:t>
                      </a:r>
                      <a:endParaRPr lang="en-US" sz="22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2200" b="0" dirty="0" smtClean="0"/>
                        <a:t>Male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61.5%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33.3%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2200" b="0" dirty="0" smtClean="0"/>
                        <a:t>Female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38.5%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66.7%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0" i="1" dirty="0" smtClean="0"/>
                        <a:t>Race/Ethnicity</a:t>
                      </a:r>
                      <a:endParaRPr lang="en-US" sz="22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2200" b="0" dirty="0" smtClean="0"/>
                        <a:t>American</a:t>
                      </a:r>
                      <a:r>
                        <a:rPr lang="en-US" sz="2200" b="0" baseline="0" dirty="0" smtClean="0"/>
                        <a:t> Indian/Alaska Native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--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7.1%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2200" b="0" dirty="0" smtClean="0"/>
                        <a:t>Asian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15.4%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7.1%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2200" b="0" dirty="0" smtClean="0"/>
                        <a:t>Hispanic/Latino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15.4%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21.4%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2200" b="0" dirty="0" smtClean="0"/>
                        <a:t>White, non-Hispanic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69.2%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64.3%</a:t>
                      </a:r>
                      <a:endParaRPr lang="en-US" sz="2200" b="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88263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Sample Demographics</a:t>
            </a:r>
            <a:endParaRPr lang="en-US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07574232"/>
              </p:ext>
            </p:extLst>
          </p:nvPr>
        </p:nvGraphicFramePr>
        <p:xfrm>
          <a:off x="1567542" y="2346325"/>
          <a:ext cx="9842580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8432"/>
                <a:gridCol w="2927074"/>
                <a:gridCol w="2927074"/>
              </a:tblGrid>
              <a:tr h="370840">
                <a:tc>
                  <a:txBody>
                    <a:bodyPr/>
                    <a:lstStyle/>
                    <a:p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Typical </a:t>
                      </a:r>
                    </a:p>
                    <a:p>
                      <a:pPr algn="ctr"/>
                      <a:r>
                        <a:rPr lang="en-US" sz="2200" b="0" dirty="0" smtClean="0"/>
                        <a:t>(N = 13)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LBW</a:t>
                      </a:r>
                    </a:p>
                    <a:p>
                      <a:pPr algn="ctr"/>
                      <a:r>
                        <a:rPr lang="en-US" sz="2200" b="0" dirty="0" smtClean="0"/>
                        <a:t>(N = 12)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0" i="1" dirty="0" smtClean="0"/>
                        <a:t>Mother’s Education</a:t>
                      </a:r>
                      <a:endParaRPr lang="en-US" sz="22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2200" b="0" dirty="0" smtClean="0"/>
                        <a:t>Less than college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--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16.7%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2200" b="0" dirty="0" smtClean="0"/>
                        <a:t>Some college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23.1%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16.7%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2200" b="0" dirty="0" smtClean="0"/>
                        <a:t>College</a:t>
                      </a:r>
                      <a:r>
                        <a:rPr lang="en-US" sz="2200" b="0" baseline="0" dirty="0" smtClean="0"/>
                        <a:t> grad+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76.9%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66.6%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0" i="1" dirty="0" smtClean="0"/>
                        <a:t>Father’s Education</a:t>
                      </a:r>
                      <a:endParaRPr lang="en-US" sz="22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2200" b="0" smtClean="0"/>
                        <a:t>Less than college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15.4%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18.2%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2200" b="0" dirty="0" smtClean="0"/>
                        <a:t>Some college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46.2%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9.1%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indent="0"/>
                      <a:r>
                        <a:rPr lang="en-US" sz="2200" b="0" dirty="0" smtClean="0"/>
                        <a:t>College</a:t>
                      </a:r>
                      <a:r>
                        <a:rPr lang="en-US" sz="2200" b="0" baseline="0" dirty="0" smtClean="0"/>
                        <a:t> grad+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38.5%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72.7%</a:t>
                      </a:r>
                      <a:endParaRPr lang="en-US" sz="2200" b="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63253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LBW Sample Demographics</a:t>
            </a:r>
            <a:endParaRPr lang="en-US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56255949"/>
              </p:ext>
            </p:extLst>
          </p:nvPr>
        </p:nvGraphicFramePr>
        <p:xfrm>
          <a:off x="1612590" y="2445276"/>
          <a:ext cx="9382560" cy="3838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2022"/>
                <a:gridCol w="2790269"/>
                <a:gridCol w="2790269"/>
              </a:tblGrid>
              <a:tr h="484441">
                <a:tc>
                  <a:txBody>
                    <a:bodyPr/>
                    <a:lstStyle/>
                    <a:p>
                      <a:endParaRPr 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/>
                        <a:t>Mean</a:t>
                      </a:r>
                      <a:endParaRPr lang="en-US" sz="2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/>
                        <a:t>Ranges</a:t>
                      </a:r>
                      <a:endParaRPr lang="en-US" sz="2000" b="0" dirty="0"/>
                    </a:p>
                  </a:txBody>
                  <a:tcPr anchor="ctr"/>
                </a:tc>
              </a:tr>
              <a:tr h="1117941">
                <a:tc>
                  <a:txBody>
                    <a:bodyPr/>
                    <a:lstStyle/>
                    <a:p>
                      <a:r>
                        <a:rPr lang="en-US" sz="2000" b="0" i="0" dirty="0" smtClean="0"/>
                        <a:t>Corrected Age (months)</a:t>
                      </a:r>
                      <a:endParaRPr lang="en-US" sz="2000" b="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/>
                        <a:t>7.1</a:t>
                      </a:r>
                      <a:endParaRPr lang="en-US" sz="2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/>
                        <a:t>5.7  - 8.9</a:t>
                      </a:r>
                    </a:p>
                  </a:txBody>
                  <a:tcPr anchor="ctr"/>
                </a:tc>
              </a:tr>
              <a:tr h="1117941">
                <a:tc>
                  <a:txBody>
                    <a:bodyPr/>
                    <a:lstStyle/>
                    <a:p>
                      <a:pPr marL="0" indent="0"/>
                      <a:r>
                        <a:rPr lang="en-US" sz="2000" b="0" i="0" dirty="0" smtClean="0"/>
                        <a:t>Gestational Age (weeks)</a:t>
                      </a:r>
                      <a:endParaRPr lang="en-US" sz="2000" b="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/>
                        <a:t>32.1</a:t>
                      </a:r>
                      <a:endParaRPr lang="en-US" sz="2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/>
                        <a:t>26.4 – 37.1</a:t>
                      </a:r>
                      <a:endParaRPr lang="en-US" sz="2000" b="0" dirty="0"/>
                    </a:p>
                  </a:txBody>
                  <a:tcPr anchor="ctr"/>
                </a:tc>
              </a:tr>
              <a:tr h="1117941">
                <a:tc>
                  <a:txBody>
                    <a:bodyPr/>
                    <a:lstStyle/>
                    <a:p>
                      <a:pPr marL="0" indent="0"/>
                      <a:r>
                        <a:rPr lang="en-US" sz="2000" b="0" i="0" dirty="0" smtClean="0"/>
                        <a:t>Birth Weight (grams)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/>
                        <a:t>1605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/>
                        <a:t>750 – 2466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3089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WordArt 10"/>
          <p:cNvSpPr>
            <a:spLocks noChangeArrowheads="1" noChangeShapeType="1" noTextEdit="1"/>
          </p:cNvSpPr>
          <p:nvPr/>
        </p:nvSpPr>
        <p:spPr bwMode="auto">
          <a:xfrm>
            <a:off x="2387600" y="5403057"/>
            <a:ext cx="7721600" cy="6477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+mj-lt"/>
              </a:rPr>
              <a:t>Chief Executive Officer</a:t>
            </a:r>
          </a:p>
        </p:txBody>
      </p:sp>
      <p:sp>
        <p:nvSpPr>
          <p:cNvPr id="4100" name="Text Box 12"/>
          <p:cNvSpPr txBox="1">
            <a:spLocks noChangeArrowheads="1"/>
          </p:cNvSpPr>
          <p:nvPr/>
        </p:nvSpPr>
        <p:spPr bwMode="auto">
          <a:xfrm>
            <a:off x="3657600" y="5867401"/>
            <a:ext cx="5181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101" name="Text Box 13"/>
          <p:cNvSpPr txBox="1">
            <a:spLocks noChangeArrowheads="1"/>
          </p:cNvSpPr>
          <p:nvPr/>
        </p:nvSpPr>
        <p:spPr bwMode="auto">
          <a:xfrm>
            <a:off x="3759200" y="6019800"/>
            <a:ext cx="528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000000"/>
                </a:solidFill>
              </a:rPr>
              <a:t>       </a:t>
            </a:r>
            <a:r>
              <a:rPr lang="en-US" sz="2400" b="1" dirty="0" smtClean="0">
                <a:solidFill>
                  <a:srgbClr val="000000"/>
                </a:solidFill>
                <a:latin typeface="+mj-lt"/>
              </a:rPr>
              <a:t>She’s </a:t>
            </a:r>
            <a:r>
              <a:rPr lang="en-US" sz="2400" b="1" dirty="0">
                <a:solidFill>
                  <a:srgbClr val="000000"/>
                </a:solidFill>
                <a:latin typeface="+mj-lt"/>
              </a:rPr>
              <a:t>the CEO of </a:t>
            </a:r>
            <a:r>
              <a:rPr lang="en-US" sz="2400" b="1" dirty="0" smtClean="0">
                <a:solidFill>
                  <a:srgbClr val="000000"/>
                </a:solidFill>
                <a:latin typeface="+mj-lt"/>
              </a:rPr>
              <a:t>her </a:t>
            </a:r>
            <a:r>
              <a:rPr lang="en-US" sz="2400" b="1" dirty="0">
                <a:solidFill>
                  <a:srgbClr val="000000"/>
                </a:solidFill>
                <a:latin typeface="+mj-lt"/>
              </a:rPr>
              <a:t>brain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480" y="670560"/>
            <a:ext cx="69586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17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DMQ Scales – Average Scores</a:t>
            </a:r>
            <a:endParaRPr lang="en-US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2859475"/>
              </p:ext>
            </p:extLst>
          </p:nvPr>
        </p:nvGraphicFramePr>
        <p:xfrm>
          <a:off x="4987925" y="244475"/>
          <a:ext cx="6742462" cy="609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0189"/>
                <a:gridCol w="1945813"/>
                <a:gridCol w="2006460"/>
              </a:tblGrid>
              <a:tr h="761150"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Typical</a:t>
                      </a:r>
                    </a:p>
                    <a:p>
                      <a:pPr algn="ctr"/>
                      <a:r>
                        <a:rPr lang="en-US" sz="2200" dirty="0" smtClean="0"/>
                        <a:t>(N=13)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LBW</a:t>
                      </a:r>
                    </a:p>
                    <a:p>
                      <a:pPr algn="ctr"/>
                      <a:r>
                        <a:rPr lang="en-US" sz="2200" dirty="0" smtClean="0"/>
                        <a:t>(N=15)</a:t>
                      </a:r>
                    </a:p>
                  </a:txBody>
                  <a:tcPr/>
                </a:tc>
              </a:tr>
              <a:tr h="761150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Object Oriented Persistence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3.5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3.34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761150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Social Persistence with Adults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3.23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2.52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761150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Social Persistence with Children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2.85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2.13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761150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Gross Motor Persistence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3.85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3.33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426244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Mastery Pleasure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4.17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3.77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1096056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Negative Reaction to Failure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2.46</a:t>
                      </a:r>
                      <a:endParaRPr lang="en-US" sz="22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/>
                        <a:t>2.36</a:t>
                      </a:r>
                      <a:endParaRPr lang="en-US" sz="2200" b="0" dirty="0"/>
                    </a:p>
                  </a:txBody>
                  <a:tcPr anchor="ctr"/>
                </a:tc>
              </a:tr>
              <a:tr h="761150">
                <a:tc>
                  <a:txBody>
                    <a:bodyPr/>
                    <a:lstStyle/>
                    <a:p>
                      <a:r>
                        <a:rPr lang="en-US" sz="2200" b="0" i="1" dirty="0" smtClean="0"/>
                        <a:t>General Competence</a:t>
                      </a:r>
                      <a:endParaRPr lang="en-US" sz="22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i="1" dirty="0" smtClean="0"/>
                        <a:t>3.58</a:t>
                      </a:r>
                      <a:endParaRPr lang="en-US" sz="22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0" i="1" dirty="0" smtClean="0"/>
                        <a:t>2.67</a:t>
                      </a:r>
                      <a:endParaRPr lang="en-US" sz="2200" b="0" i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Typical and LBW children did not differ significantly on six DMQ scales with one exception: </a:t>
            </a:r>
          </a:p>
          <a:p>
            <a:r>
              <a:rPr lang="en-US" sz="2400" dirty="0" smtClean="0"/>
              <a:t>Parents of Typical children rated them significantly higher on General Competence (t(26) = 3.70, p &lt;.001) than parents of LBW children.</a:t>
            </a:r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6378306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Bayley III Scales – Average Scores</a:t>
            </a:r>
            <a:endParaRPr lang="en-US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809564"/>
              </p:ext>
            </p:extLst>
          </p:nvPr>
        </p:nvGraphicFramePr>
        <p:xfrm>
          <a:off x="4987925" y="244475"/>
          <a:ext cx="6367465" cy="603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3623"/>
                <a:gridCol w="1721921"/>
                <a:gridCol w="1721921"/>
              </a:tblGrid>
              <a:tr h="370840">
                <a:tc>
                  <a:txBody>
                    <a:bodyPr/>
                    <a:lstStyle/>
                    <a:p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Typical</a:t>
                      </a:r>
                    </a:p>
                    <a:p>
                      <a:pPr algn="ctr"/>
                      <a:r>
                        <a:rPr lang="en-US" sz="2400" b="0" dirty="0" smtClean="0"/>
                        <a:t>(N=13)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LBW</a:t>
                      </a:r>
                    </a:p>
                    <a:p>
                      <a:pPr algn="ctr"/>
                      <a:r>
                        <a:rPr lang="en-US" sz="2400" b="0" dirty="0" smtClean="0"/>
                        <a:t>(N=15)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Cognitive</a:t>
                      </a:r>
                      <a:r>
                        <a:rPr lang="en-US" sz="2400" b="0" baseline="0" dirty="0" smtClean="0"/>
                        <a:t> Scaled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9.92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9.40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Cognitive</a:t>
                      </a:r>
                      <a:r>
                        <a:rPr lang="en-US" sz="2400" b="0" baseline="0" dirty="0" smtClean="0"/>
                        <a:t> Composite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99.62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97.00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Receptive Scaled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8.31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7.93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 sz="2400" b="0" i="1" dirty="0" smtClean="0"/>
                        <a:t>Expressive Scaled</a:t>
                      </a:r>
                      <a:endParaRPr lang="en-US" sz="24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dirty="0" smtClean="0"/>
                        <a:t>9.08</a:t>
                      </a:r>
                      <a:endParaRPr lang="en-US" sz="24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dirty="0" smtClean="0"/>
                        <a:t>8.00</a:t>
                      </a:r>
                      <a:endParaRPr lang="en-US" sz="2400" b="0" i="1" dirty="0"/>
                    </a:p>
                  </a:txBody>
                  <a:tcPr anchor="ctr"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Language Composite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92.54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88.40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Fine Motor Scaled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10.15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9.33</a:t>
                      </a:r>
                      <a:endParaRPr lang="en-US" sz="2400" b="0" dirty="0"/>
                    </a:p>
                  </a:txBody>
                  <a:tcPr anchor="ctr"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 sz="2400" b="0" i="1" dirty="0" smtClean="0"/>
                        <a:t>Gross Motor Scaled</a:t>
                      </a:r>
                      <a:endParaRPr lang="en-US" sz="24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dirty="0" smtClean="0"/>
                        <a:t>11.15</a:t>
                      </a:r>
                      <a:endParaRPr lang="en-US" sz="24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dirty="0" smtClean="0"/>
                        <a:t>8.20</a:t>
                      </a:r>
                      <a:endParaRPr lang="en-US" sz="2400" b="0" i="1" dirty="0"/>
                    </a:p>
                  </a:txBody>
                  <a:tcPr anchor="ctr"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Motor Composite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103.54</a:t>
                      </a:r>
                      <a:endParaRPr lang="en-US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92.21</a:t>
                      </a:r>
                      <a:endParaRPr lang="en-US" sz="2400" b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Typical children score statistically significantly higher on two scales: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Expressive Scaled (t(26) = 2.39, p = .025)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Gross Motor Scaled (t(26) = 2.56, p = .017)</a:t>
            </a:r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7915644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0125" y="138289"/>
            <a:ext cx="9987119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Implications for Policy, Procedures, Position Statements, and Professional Development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0456" y="2133600"/>
            <a:ext cx="10101943" cy="4389120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/>
              <a:buChar char="•"/>
            </a:pPr>
            <a:r>
              <a:rPr lang="en-US" altLang="ko-KR" dirty="0">
                <a:ea typeface="Arial" charset="0"/>
              </a:rPr>
              <a:t>Consistent eligibility criteria based on infant-toddler development </a:t>
            </a:r>
          </a:p>
          <a:p>
            <a:pPr lvl="1" indent="-3429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/>
              <a:buChar char="•"/>
            </a:pPr>
            <a:r>
              <a:rPr lang="en-US" altLang="ko-KR" dirty="0">
                <a:ea typeface="Arial" charset="0"/>
              </a:rPr>
              <a:t>Definition of informed clinical opinion</a:t>
            </a:r>
            <a:endParaRPr lang="ko-KR" altLang="en-US" dirty="0">
              <a:ea typeface="Arial" charset="0"/>
            </a:endParaRPr>
          </a:p>
          <a:p>
            <a:pPr lvl="1" indent="-3429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/>
              <a:buChar char="•"/>
            </a:pPr>
            <a:r>
              <a:rPr lang="en-US" altLang="ko-KR" dirty="0">
                <a:ea typeface="Arial" charset="0"/>
              </a:rPr>
              <a:t>Approaches for assessing young </a:t>
            </a:r>
            <a:r>
              <a:rPr lang="en-US" altLang="ko-KR" dirty="0" smtClean="0">
                <a:ea typeface="Arial" charset="0"/>
              </a:rPr>
              <a:t>infants</a:t>
            </a:r>
            <a:br>
              <a:rPr lang="en-US" altLang="ko-KR" dirty="0" smtClean="0">
                <a:ea typeface="Arial" charset="0"/>
              </a:rPr>
            </a:br>
            <a:endParaRPr lang="en-US" altLang="ko-KR" sz="2800" dirty="0" smtClean="0">
              <a:ea typeface="Arial" charset="0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/>
              <a:buChar char="•"/>
            </a:pPr>
            <a:r>
              <a:rPr lang="en-US" altLang="ko-KR" sz="2800" dirty="0" smtClean="0">
                <a:ea typeface="Arial" charset="0"/>
              </a:rPr>
              <a:t>Contemporary </a:t>
            </a:r>
            <a:r>
              <a:rPr lang="en-US" altLang="ko-KR" sz="2800" dirty="0">
                <a:ea typeface="Arial" charset="0"/>
              </a:rPr>
              <a:t>developmental science and early intervention evidence </a:t>
            </a:r>
            <a:r>
              <a:rPr lang="en-US" altLang="ko-KR" sz="2800" dirty="0" smtClean="0">
                <a:ea typeface="Arial" charset="0"/>
              </a:rPr>
              <a:t>base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/>
              <a:buChar char="•"/>
            </a:pPr>
            <a:r>
              <a:rPr lang="en-US" altLang="ko-KR" dirty="0" smtClean="0">
                <a:ea typeface="Arial" charset="0"/>
              </a:rPr>
              <a:t>New approaches to assessment are needed, including measures of EF capacity </a:t>
            </a:r>
            <a:endParaRPr lang="ko-KR" altLang="en-US" sz="2400" dirty="0">
              <a:ea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01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6251" y="84666"/>
            <a:ext cx="9814238" cy="1447800"/>
          </a:xfrm>
        </p:spPr>
        <p:txBody>
          <a:bodyPr>
            <a:noAutofit/>
          </a:bodyPr>
          <a:lstStyle/>
          <a:p>
            <a:r>
              <a:rPr lang="en-US" b="1" dirty="0" smtClean="0"/>
              <a:t>Proposal: National Guidelines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2286000"/>
            <a:ext cx="10058400" cy="4038600"/>
          </a:xfrm>
        </p:spPr>
        <p:txBody>
          <a:bodyPr>
            <a:normAutofit/>
          </a:bodyPr>
          <a:lstStyle/>
          <a:p>
            <a:r>
              <a:rPr lang="en-US" dirty="0" smtClean="0"/>
              <a:t>Conceptual Framework</a:t>
            </a:r>
          </a:p>
          <a:p>
            <a:pPr lvl="1"/>
            <a:r>
              <a:rPr lang="en-US" dirty="0" smtClean="0"/>
              <a:t>National standard for the identification of and eligibility of children born LBW and preterm for Part C EI</a:t>
            </a:r>
          </a:p>
          <a:p>
            <a:pPr lvl="1"/>
            <a:endParaRPr lang="en-US" dirty="0" smtClean="0"/>
          </a:p>
          <a:p>
            <a:pPr lvl="1"/>
            <a:r>
              <a:rPr lang="en-US" dirty="0"/>
              <a:t>S</a:t>
            </a:r>
            <a:r>
              <a:rPr lang="en-US" dirty="0" smtClean="0"/>
              <a:t>tandard criteria for including LBW as an established condition </a:t>
            </a:r>
          </a:p>
          <a:p>
            <a:pPr lvl="2"/>
            <a:r>
              <a:rPr lang="en-US" dirty="0" smtClean="0"/>
              <a:t>LBW and preterm infants are vulnerable population at-risk of long-term developmental delays and disabilities</a:t>
            </a:r>
          </a:p>
          <a:p>
            <a:pPr lvl="2"/>
            <a:r>
              <a:rPr lang="en-US" dirty="0" smtClean="0"/>
              <a:t>LBW infants and families are being underserved in EI	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Standard referral procedure with feedback loop</a:t>
            </a:r>
          </a:p>
          <a:p>
            <a:pPr lvl="1"/>
            <a:endParaRPr lang="en-US" b="1" dirty="0" smtClean="0"/>
          </a:p>
          <a:p>
            <a:pPr lvl="1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9669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1026" name="Picture 2" descr="C:\Users\blascop\AppData\Local\Microsoft\Windows\Temporary Internet Files\Content.IE5\CWJ6P6Q8\question 1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988" y="1906588"/>
            <a:ext cx="4738687" cy="473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3458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533549" y="915389"/>
            <a:ext cx="978693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The End!</a:t>
            </a:r>
            <a:br>
              <a:rPr lang="en-US" dirty="0"/>
            </a:br>
            <a:r>
              <a:rPr lang="en-US" dirty="0"/>
              <a:t>Thank You</a:t>
            </a:r>
            <a:br>
              <a:rPr lang="en-US" dirty="0"/>
            </a:br>
            <a:r>
              <a:rPr lang="en-US" dirty="0" err="1">
                <a:solidFill>
                  <a:schemeClr val="tx1">
                    <a:lumMod val="50000"/>
                  </a:schemeClr>
                </a:solidFill>
              </a:rPr>
              <a:t>blascop@</a:t>
            </a:r>
            <a:r>
              <a:rPr lang="en-US" dirty="0" err="1" smtClean="0">
                <a:solidFill>
                  <a:schemeClr val="tx1">
                    <a:lumMod val="50000"/>
                  </a:schemeClr>
                </a:solidFill>
              </a:rPr>
              <a:t>wou.edu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3332" y="5080309"/>
            <a:ext cx="1669949" cy="15573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929" y="2723664"/>
            <a:ext cx="3671711" cy="367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335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672%20aggression-br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4949" y="609600"/>
            <a:ext cx="8940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486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Early Childhood and EF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defRPr/>
            </a:pPr>
            <a:endParaRPr lang="en-US" sz="3600" b="1" dirty="0" smtClean="0"/>
          </a:p>
          <a:p>
            <a:pPr lvl="1">
              <a:defRPr/>
            </a:pPr>
            <a:r>
              <a:rPr lang="en-US" sz="3600" dirty="0" smtClean="0"/>
              <a:t>Components follow their own developmental trajectory</a:t>
            </a:r>
          </a:p>
          <a:p>
            <a:pPr lvl="1">
              <a:defRPr/>
            </a:pPr>
            <a:endParaRPr lang="en-US" sz="3600" dirty="0" smtClean="0"/>
          </a:p>
          <a:p>
            <a:pPr lvl="1">
              <a:defRPr/>
            </a:pPr>
            <a:r>
              <a:rPr lang="en-US" sz="3600" dirty="0" smtClean="0"/>
              <a:t>Growth spurts in the last half of the first year and then from 3 to 6 years of age							(</a:t>
            </a:r>
            <a:r>
              <a:rPr lang="en-US" sz="2800" dirty="0" smtClean="0"/>
              <a:t>Diamond, 2006)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54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Why are these so important in Early Childhood?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sz="32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sz="3200" dirty="0" smtClean="0">
                <a:solidFill>
                  <a:schemeClr val="tx1"/>
                </a:solidFill>
              </a:rPr>
              <a:t>Inability to plan and organize actions, maintain attention to tasks, and recall past experience to apply to new learning experiences lead to</a:t>
            </a:r>
            <a:br>
              <a:rPr lang="en-US" sz="3200" dirty="0" smtClean="0">
                <a:solidFill>
                  <a:schemeClr val="tx1"/>
                </a:solidFill>
              </a:rPr>
            </a:br>
            <a:endParaRPr lang="en-US" sz="32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dirty="0" smtClean="0">
                <a:solidFill>
                  <a:schemeClr val="tx1"/>
                </a:solidFill>
              </a:rPr>
              <a:t>Learning disabilities (LD) as well as problems with Attention-deficit/hyperactivity disorder (ADHD)(Lyon &amp; Fletcher, 2001). 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9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Center on the Developing Child</a:t>
            </a:r>
            <a:br>
              <a:rPr lang="en-US" dirty="0" smtClean="0"/>
            </a:br>
            <a:r>
              <a:rPr lang="en-US" dirty="0" smtClean="0"/>
              <a:t>Harvard University</a:t>
            </a:r>
            <a:endParaRPr lang="en-US" dirty="0"/>
          </a:p>
        </p:txBody>
      </p:sp>
      <p:pic>
        <p:nvPicPr>
          <p:cNvPr id="4" name="efCq_vHUMqs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10000" y="214312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89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Neurocognitive 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dirty="0"/>
              <a:t>Self Regulation</a:t>
            </a:r>
          </a:p>
          <a:p>
            <a:pPr>
              <a:lnSpc>
                <a:spcPct val="150000"/>
              </a:lnSpc>
              <a:defRPr/>
            </a:pPr>
            <a:r>
              <a:rPr lang="en-US" dirty="0"/>
              <a:t>Inhibition</a:t>
            </a:r>
          </a:p>
          <a:p>
            <a:pPr>
              <a:lnSpc>
                <a:spcPct val="150000"/>
              </a:lnSpc>
              <a:defRPr/>
            </a:pPr>
            <a:r>
              <a:rPr lang="en-US" dirty="0"/>
              <a:t>Working </a:t>
            </a:r>
            <a:r>
              <a:rPr lang="en-US" dirty="0" smtClean="0"/>
              <a:t>Memory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spcAft>
                <a:spcPts val="1800"/>
              </a:spcAft>
            </a:pPr>
            <a:r>
              <a:rPr lang="en-US" dirty="0"/>
              <a:t>Cognitive Flexibility</a:t>
            </a:r>
          </a:p>
          <a:p>
            <a:pPr>
              <a:spcAft>
                <a:spcPts val="1800"/>
              </a:spcAft>
            </a:pPr>
            <a:r>
              <a:rPr lang="en-US" dirty="0"/>
              <a:t>Goal Selection</a:t>
            </a:r>
          </a:p>
          <a:p>
            <a:pPr>
              <a:spcAft>
                <a:spcPts val="600"/>
              </a:spcAft>
            </a:pPr>
            <a:r>
              <a:rPr lang="en-US" dirty="0"/>
              <a:t>Planning and  Organization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58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7542" y="46717"/>
            <a:ext cx="5799909" cy="1325563"/>
          </a:xfrm>
        </p:spPr>
        <p:txBody>
          <a:bodyPr/>
          <a:lstStyle/>
          <a:p>
            <a:r>
              <a:rPr lang="en-US" b="1" dirty="0" smtClean="0"/>
              <a:t>Inhibit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r>
              <a:rPr lang="en-US" sz="3200" dirty="0"/>
              <a:t> </a:t>
            </a:r>
            <a:r>
              <a:rPr lang="en-US" sz="3200" dirty="0" smtClean="0"/>
              <a:t>Ability to control behavior and impulses </a:t>
            </a:r>
          </a:p>
          <a:p>
            <a:pPr marL="0" indent="0">
              <a:buNone/>
            </a:pPr>
            <a:r>
              <a:rPr lang="en-US" sz="3200" dirty="0" smtClean="0"/>
              <a:t> </a:t>
            </a:r>
          </a:p>
          <a:p>
            <a:pPr marL="0" indent="0">
              <a:buNone/>
            </a:pPr>
            <a:r>
              <a:rPr lang="en-US" sz="3200" dirty="0"/>
              <a:t>	</a:t>
            </a:r>
            <a:r>
              <a:rPr lang="en-US" sz="3200" dirty="0" smtClean="0"/>
              <a:t>Redirect Activity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	Stop</a:t>
            </a:r>
            <a:r>
              <a:rPr lang="en-US" sz="3200" dirty="0"/>
              <a:t>, Think &amp; Action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	Challenging Behavior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4262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igreen-projef">
  <a:themeElements>
    <a:clrScheme name="Custom 15">
      <a:dk1>
        <a:srgbClr val="404041"/>
      </a:dk1>
      <a:lt1>
        <a:sysClr val="window" lastClr="FFFFFF"/>
      </a:lt1>
      <a:dk2>
        <a:srgbClr val="404041"/>
      </a:dk2>
      <a:lt2>
        <a:srgbClr val="E7E6E6"/>
      </a:lt2>
      <a:accent1>
        <a:srgbClr val="92D050"/>
      </a:accent1>
      <a:accent2>
        <a:srgbClr val="92D050"/>
      </a:accent2>
      <a:accent3>
        <a:srgbClr val="005827"/>
      </a:accent3>
      <a:accent4>
        <a:srgbClr val="00B050"/>
      </a:accent4>
      <a:accent5>
        <a:srgbClr val="00B050"/>
      </a:accent5>
      <a:accent6>
        <a:srgbClr val="92D050"/>
      </a:accent6>
      <a:hlink>
        <a:srgbClr val="00B050"/>
      </a:hlink>
      <a:folHlink>
        <a:srgbClr val="92D050"/>
      </a:folHlink>
    </a:clrScheme>
    <a:fontScheme name="Custom 1">
      <a:majorFont>
        <a:latin typeface="Roboto Slab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igreen" id="{383C1B5F-3074-4C86-96BF-1CA75AD419C7}" vid="{03CDCFE3-356A-4C27-BD51-732A4E2433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1112</TotalTime>
  <Words>1171</Words>
  <Application>Microsoft Office PowerPoint</Application>
  <PresentationFormat>Widescreen</PresentationFormat>
  <Paragraphs>282</Paragraphs>
  <Slides>35</Slides>
  <Notes>9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Roboto Slab</vt:lpstr>
      <vt:lpstr>ＭＳ Ｐゴシック</vt:lpstr>
      <vt:lpstr>Century Gothic</vt:lpstr>
      <vt:lpstr>Calibri</vt:lpstr>
      <vt:lpstr>Times New Roman</vt:lpstr>
      <vt:lpstr>Wingdings</vt:lpstr>
      <vt:lpstr>Arial</vt:lpstr>
      <vt:lpstr>trigreen-projef</vt:lpstr>
      <vt:lpstr>Executive Function in Children born Low Birth Weight and Preterm,</vt:lpstr>
      <vt:lpstr>Executive Function </vt:lpstr>
      <vt:lpstr>PowerPoint Presentation</vt:lpstr>
      <vt:lpstr>PowerPoint Presentation</vt:lpstr>
      <vt:lpstr> Early Childhood and EF</vt:lpstr>
      <vt:lpstr>Why are these so important in Early Childhood?</vt:lpstr>
      <vt:lpstr>Center on the Developing Child Harvard University</vt:lpstr>
      <vt:lpstr>Neurocognitive Processes</vt:lpstr>
      <vt:lpstr>Inhibit</vt:lpstr>
      <vt:lpstr> Working Memory</vt:lpstr>
      <vt:lpstr>A not B Task</vt:lpstr>
      <vt:lpstr>First Year of Life</vt:lpstr>
      <vt:lpstr>Self-Regulation</vt:lpstr>
      <vt:lpstr>Toddler (24 months)</vt:lpstr>
      <vt:lpstr>Toddlers and Three </vt:lpstr>
      <vt:lpstr>Three years and up</vt:lpstr>
      <vt:lpstr>Dimensional Change Card Sort- Separated Task</vt:lpstr>
      <vt:lpstr> Card Sort</vt:lpstr>
      <vt:lpstr>What about children born LBW</vt:lpstr>
      <vt:lpstr>Research on LBW</vt:lpstr>
      <vt:lpstr>Research on LBW</vt:lpstr>
      <vt:lpstr>Research on LBW</vt:lpstr>
      <vt:lpstr>National Children’s Study</vt:lpstr>
      <vt:lpstr>Need for Measurement tools</vt:lpstr>
      <vt:lpstr>Measures </vt:lpstr>
      <vt:lpstr>Project EF Participants To Date</vt:lpstr>
      <vt:lpstr>Sample Demographics</vt:lpstr>
      <vt:lpstr>Sample Demographics</vt:lpstr>
      <vt:lpstr>LBW Sample Demographics</vt:lpstr>
      <vt:lpstr>DMQ Scales – Average Scores</vt:lpstr>
      <vt:lpstr>Bayley III Scales – Average Scores</vt:lpstr>
      <vt:lpstr>Implications for Policy, Procedures, Position Statements, and Professional Development</vt:lpstr>
      <vt:lpstr>Proposal: National Guidelines</vt:lpstr>
      <vt:lpstr>Questions?</vt:lpstr>
      <vt:lpstr>The End! Thank You blascop@wou.edu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Patricia Blasco</cp:lastModifiedBy>
  <cp:revision>137</cp:revision>
  <cp:lastPrinted>2016-01-11T22:18:21Z</cp:lastPrinted>
  <dcterms:created xsi:type="dcterms:W3CDTF">2015-11-23T16:44:47Z</dcterms:created>
  <dcterms:modified xsi:type="dcterms:W3CDTF">2016-01-12T23:57:46Z</dcterms:modified>
</cp:coreProperties>
</file>